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9" r:id="rId6"/>
    <p:sldId id="270" r:id="rId7"/>
    <p:sldId id="273" r:id="rId8"/>
    <p:sldId id="271" r:id="rId9"/>
  </p:sldIdLst>
  <p:sldSz cx="12801600" cy="7772400"/>
  <p:notesSz cx="7010400" cy="12039600"/>
  <p:defaultTextStyle>
    <a:defPPr>
      <a:defRPr lang="en-US"/>
    </a:defPPr>
    <a:lvl1pPr marL="0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 userDrawn="1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FFFF66"/>
    <a:srgbClr val="FF66FF"/>
    <a:srgbClr val="CC00FF"/>
    <a:srgbClr val="990099"/>
    <a:srgbClr val="9900FF"/>
    <a:srgbClr val="9900CC"/>
    <a:srgbClr val="66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9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200" y="520"/>
      </p:cViewPr>
      <p:guideLst>
        <p:guide orient="horz" pos="720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272012"/>
            <a:ext cx="1088136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138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056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413808"/>
            <a:ext cx="2760346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6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914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0234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5"/>
            <a:ext cx="1104138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3"/>
            <a:ext cx="1104138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0459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014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11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1905319"/>
            <a:ext cx="5415676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1905319"/>
            <a:ext cx="5442347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964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334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4953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119083"/>
            <a:ext cx="6480810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148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119083"/>
            <a:ext cx="6480810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0410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11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5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40F58-88E8-400D-AFCE-04E5B1B8ED9F}" type="datetimeFigureOut">
              <a:rPr lang="en-CA" smtClean="0"/>
              <a:t>2023-02-15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5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5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C27A-1A03-430F-A3F8-DAD4A5C0ABD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468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26.png"/><Relationship Id="rId3" Type="http://schemas.openxmlformats.org/officeDocument/2006/relationships/image" Target="../media/image2.png"/><Relationship Id="rId21" Type="http://schemas.openxmlformats.org/officeDocument/2006/relationships/image" Target="../media/image29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2" Type="http://schemas.openxmlformats.org/officeDocument/2006/relationships/image" Target="../media/image1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32.png"/><Relationship Id="rId5" Type="http://schemas.openxmlformats.org/officeDocument/2006/relationships/image" Target="../media/image4.png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10" Type="http://schemas.openxmlformats.org/officeDocument/2006/relationships/image" Target="../media/image9.png"/><Relationship Id="rId19" Type="http://schemas.openxmlformats.org/officeDocument/2006/relationships/image" Target="../media/image27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Relationship Id="rId22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3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36.png"/><Relationship Id="rId2" Type="http://schemas.openxmlformats.org/officeDocument/2006/relationships/image" Target="../media/image1.pn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3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41.png"/><Relationship Id="rId3" Type="http://schemas.openxmlformats.org/officeDocument/2006/relationships/image" Target="../media/image2.png"/><Relationship Id="rId21" Type="http://schemas.openxmlformats.org/officeDocument/2006/relationships/image" Target="../media/image44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40.png"/><Relationship Id="rId25" Type="http://schemas.openxmlformats.org/officeDocument/2006/relationships/image" Target="../media/image48.png"/><Relationship Id="rId2" Type="http://schemas.openxmlformats.org/officeDocument/2006/relationships/image" Target="../media/image1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47.png"/><Relationship Id="rId5" Type="http://schemas.openxmlformats.org/officeDocument/2006/relationships/image" Target="../media/image4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10" Type="http://schemas.openxmlformats.org/officeDocument/2006/relationships/image" Target="../media/image9.png"/><Relationship Id="rId19" Type="http://schemas.openxmlformats.org/officeDocument/2006/relationships/image" Target="../media/image42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Relationship Id="rId22" Type="http://schemas.openxmlformats.org/officeDocument/2006/relationships/image" Target="../media/image4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52.png"/><Relationship Id="rId3" Type="http://schemas.openxmlformats.org/officeDocument/2006/relationships/image" Target="../media/image2.png"/><Relationship Id="rId21" Type="http://schemas.openxmlformats.org/officeDocument/2006/relationships/image" Target="../media/image55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51.png"/><Relationship Id="rId2" Type="http://schemas.openxmlformats.org/officeDocument/2006/relationships/image" Target="../media/image1.png"/><Relationship Id="rId16" Type="http://schemas.openxmlformats.org/officeDocument/2006/relationships/image" Target="../media/image50.png"/><Relationship Id="rId20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49.png"/><Relationship Id="rId10" Type="http://schemas.openxmlformats.org/officeDocument/2006/relationships/image" Target="../media/image9.png"/><Relationship Id="rId19" Type="http://schemas.openxmlformats.org/officeDocument/2006/relationships/image" Target="../media/image53.pn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png"/><Relationship Id="rId22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F122E0-AEFD-40B4-9A7E-93B9AC2F27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5" t="1893" r="3226" b="1252"/>
          <a:stretch/>
        </p:blipFill>
        <p:spPr>
          <a:xfrm>
            <a:off x="1646234" y="613665"/>
            <a:ext cx="373560" cy="3703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9A1CE7-477E-450A-84FA-7372989C07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9"/>
          <a:stretch/>
        </p:blipFill>
        <p:spPr>
          <a:xfrm>
            <a:off x="1606691" y="1227273"/>
            <a:ext cx="397895" cy="301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6C92DAC-6D5A-4D9B-9E3F-D08CB4F362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335" y="1808880"/>
            <a:ext cx="404804" cy="40480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D1211C1-A171-4C72-AE8A-5D0E3082DD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50" y="2491899"/>
            <a:ext cx="254930" cy="2549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74B6BA1-11F2-4B26-99A3-00FB681ED31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1"/>
          <a:stretch/>
        </p:blipFill>
        <p:spPr>
          <a:xfrm>
            <a:off x="1595393" y="3811841"/>
            <a:ext cx="380746" cy="28532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D3538E2-3C86-4CC2-9BDD-9C3CD86DBB0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0974">
            <a:off x="1487601" y="3795584"/>
            <a:ext cx="161475" cy="161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1176F7E-B825-475C-A00D-DC0BAFF825D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182" y="3779518"/>
            <a:ext cx="146794" cy="14679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B97C73-D6EE-4544-B176-685FA4053A7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111" y="5546749"/>
            <a:ext cx="401686" cy="3802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D77AABB-C38C-4698-B488-866DE35F19B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7"/>
          <a:stretch/>
        </p:blipFill>
        <p:spPr>
          <a:xfrm rot="21013315" flipH="1">
            <a:off x="1462344" y="5113577"/>
            <a:ext cx="314590" cy="3552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994238A-B629-4FD9-A976-1EF7AE6078D2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9" b="-247"/>
          <a:stretch/>
        </p:blipFill>
        <p:spPr>
          <a:xfrm rot="17262358">
            <a:off x="1740887" y="4884341"/>
            <a:ext cx="331494" cy="46207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F5DA1B6-672D-4332-84A9-72FB242C69F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8650" y="4394087"/>
            <a:ext cx="314335" cy="2396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68203B-F5DD-476A-ABC2-801F4EAE9BC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4" t="18444" r="41632" b="56227"/>
          <a:stretch/>
        </p:blipFill>
        <p:spPr>
          <a:xfrm flipH="1">
            <a:off x="1833015" y="4496509"/>
            <a:ext cx="221941" cy="27309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5FE27E4-5B16-4E1B-9B75-3E852F1B27A6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796">
            <a:off x="1514156" y="3113760"/>
            <a:ext cx="440184" cy="440184"/>
          </a:xfrm>
          <a:prstGeom prst="rect">
            <a:avLst/>
          </a:prstGeom>
        </p:spPr>
      </p:pic>
      <p:sp>
        <p:nvSpPr>
          <p:cNvPr id="51" name="Arrow: Up-Down 50">
            <a:extLst>
              <a:ext uri="{FF2B5EF4-FFF2-40B4-BE49-F238E27FC236}">
                <a16:creationId xmlns:a16="http://schemas.microsoft.com/office/drawing/2014/main" id="{D8C9F1F6-9754-4C96-B69A-6333CD016B47}"/>
              </a:ext>
            </a:extLst>
          </p:cNvPr>
          <p:cNvSpPr/>
          <p:nvPr/>
        </p:nvSpPr>
        <p:spPr>
          <a:xfrm>
            <a:off x="748151" y="533400"/>
            <a:ext cx="410818" cy="6286161"/>
          </a:xfrm>
          <a:prstGeom prst="upDownArrow">
            <a:avLst>
              <a:gd name="adj1" fmla="val 52987"/>
              <a:gd name="adj2" fmla="val 78278"/>
            </a:avLst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0000">
                <a:schemeClr val="accent5">
                  <a:lumMod val="0"/>
                  <a:lumOff val="100000"/>
                </a:schemeClr>
              </a:gs>
              <a:gs pos="100000">
                <a:srgbClr val="009999"/>
              </a:gs>
            </a:gsLst>
            <a:lin ang="5400000" scaled="1"/>
            <a:tileRect/>
          </a:gradFill>
          <a:ln w="1905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480EA76-52AA-4F48-9C82-DE695FB18CA3}"/>
              </a:ext>
            </a:extLst>
          </p:cNvPr>
          <p:cNvSpPr txBox="1"/>
          <p:nvPr/>
        </p:nvSpPr>
        <p:spPr>
          <a:xfrm>
            <a:off x="446814" y="798157"/>
            <a:ext cx="948287" cy="637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Least</a:t>
            </a:r>
          </a:p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Invasive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89B0605-550A-42D8-8043-AB07F2AD8848}"/>
              </a:ext>
            </a:extLst>
          </p:cNvPr>
          <p:cNvSpPr txBox="1"/>
          <p:nvPr/>
        </p:nvSpPr>
        <p:spPr>
          <a:xfrm>
            <a:off x="566498" y="6085291"/>
            <a:ext cx="779864" cy="43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Most Invasive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C6505C-12E4-4028-9F0A-6A83796A0ED8}"/>
              </a:ext>
            </a:extLst>
          </p:cNvPr>
          <p:cNvSpPr txBox="1"/>
          <p:nvPr/>
        </p:nvSpPr>
        <p:spPr>
          <a:xfrm>
            <a:off x="2393328" y="168937"/>
            <a:ext cx="9555912" cy="3763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6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Entry Routine - detailed</a:t>
            </a:r>
          </a:p>
        </p:txBody>
      </p:sp>
      <p:graphicFrame>
        <p:nvGraphicFramePr>
          <p:cNvPr id="54" name="Table 54">
            <a:extLst>
              <a:ext uri="{FF2B5EF4-FFF2-40B4-BE49-F238E27FC236}">
                <a16:creationId xmlns:a16="http://schemas.microsoft.com/office/drawing/2014/main" id="{D8D0066C-562C-4DE2-B290-1BC8A509D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044628"/>
              </p:ext>
            </p:extLst>
          </p:nvPr>
        </p:nvGraphicFramePr>
        <p:xfrm>
          <a:off x="1249558" y="542896"/>
          <a:ext cx="10699682" cy="689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32">
                  <a:extLst>
                    <a:ext uri="{9D8B030D-6E8A-4147-A177-3AD203B41FA5}">
                      <a16:colId xmlns:a16="http://schemas.microsoft.com/office/drawing/2014/main" val="3387646302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3012620627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984340914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2516487832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2219505540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3029433122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4179019474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2691711372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2430835327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1190329730"/>
                    </a:ext>
                  </a:extLst>
                </a:gridCol>
                <a:gridCol w="956025">
                  <a:extLst>
                    <a:ext uri="{9D8B030D-6E8A-4147-A177-3AD203B41FA5}">
                      <a16:colId xmlns:a16="http://schemas.microsoft.com/office/drawing/2014/main" val="2689464621"/>
                    </a:ext>
                  </a:extLst>
                </a:gridCol>
              </a:tblGrid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Pause</a:t>
                      </a:r>
                    </a:p>
                  </a:txBody>
                  <a:tcPr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041231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Non-Verbal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47916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Environmental Cues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625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Open-Ended Question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578115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Visual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434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Give 2 Choices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921542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Model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32967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Partial Physical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70660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Physical Prompt </a:t>
                      </a:r>
                    </a:p>
                    <a:p>
                      <a:pPr algn="ctr"/>
                      <a:r>
                        <a:rPr lang="en-CA" sz="600" dirty="0">
                          <a:latin typeface="Comic Sans MS" panose="030F0702030302020204" pitchFamily="66" charset="0"/>
                        </a:rPr>
                        <a:t>(hand-under-hand)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436326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Adult Completed </a:t>
                      </a:r>
                    </a:p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Task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95248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endParaRPr lang="en-CA" sz="1000" dirty="0">
                        <a:latin typeface="Comic Sans MS" panose="030F0702030302020204" pitchFamily="66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Shoes off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Carry Shoes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Shoes Away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Hang up Backpack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Unzip Coat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Coat off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Hang up coat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Open Velcro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Inside shoes on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Close Velcro</a:t>
                      </a: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817023"/>
                  </a:ext>
                </a:extLst>
              </a:tr>
            </a:tbl>
          </a:graphicData>
        </a:graphic>
      </p:graphicFrame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6D7DFAE-5725-4820-8CD3-38AAFD0AB2F3}"/>
              </a:ext>
            </a:extLst>
          </p:cNvPr>
          <p:cNvSpPr/>
          <p:nvPr/>
        </p:nvSpPr>
        <p:spPr>
          <a:xfrm>
            <a:off x="1266038" y="18242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FB8FCA9-3E08-4EFC-8BC3-0462DADC44CA}"/>
              </a:ext>
            </a:extLst>
          </p:cNvPr>
          <p:cNvSpPr/>
          <p:nvPr/>
        </p:nvSpPr>
        <p:spPr>
          <a:xfrm>
            <a:off x="1275563" y="245287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C01DB21-22D4-474D-88ED-632BFB43C781}"/>
              </a:ext>
            </a:extLst>
          </p:cNvPr>
          <p:cNvSpPr/>
          <p:nvPr/>
        </p:nvSpPr>
        <p:spPr>
          <a:xfrm>
            <a:off x="1275563" y="30815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C0DE040-557F-45B1-B37A-C76530E3D225}"/>
              </a:ext>
            </a:extLst>
          </p:cNvPr>
          <p:cNvSpPr/>
          <p:nvPr/>
        </p:nvSpPr>
        <p:spPr>
          <a:xfrm>
            <a:off x="1266038" y="37006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26A9F2E-DB20-4CB5-AF0A-94A3A5ACD3B5}"/>
              </a:ext>
            </a:extLst>
          </p:cNvPr>
          <p:cNvSpPr/>
          <p:nvPr/>
        </p:nvSpPr>
        <p:spPr>
          <a:xfrm>
            <a:off x="1275563" y="43293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3E8C143-0B11-49A4-8B8A-9E60D11983B7}"/>
              </a:ext>
            </a:extLst>
          </p:cNvPr>
          <p:cNvSpPr/>
          <p:nvPr/>
        </p:nvSpPr>
        <p:spPr>
          <a:xfrm>
            <a:off x="1275563" y="49579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39F8DD1-31FF-474D-9B4B-44C736C2787E}"/>
              </a:ext>
            </a:extLst>
          </p:cNvPr>
          <p:cNvSpPr/>
          <p:nvPr/>
        </p:nvSpPr>
        <p:spPr>
          <a:xfrm>
            <a:off x="1275563" y="55866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650297C-FCE0-42F0-B5AC-4518AD240A3E}"/>
              </a:ext>
            </a:extLst>
          </p:cNvPr>
          <p:cNvSpPr/>
          <p:nvPr/>
        </p:nvSpPr>
        <p:spPr>
          <a:xfrm>
            <a:off x="1275563" y="62152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4D45B4-0CF6-468B-AC22-679C4AE94B8E}"/>
              </a:ext>
            </a:extLst>
          </p:cNvPr>
          <p:cNvSpPr/>
          <p:nvPr/>
        </p:nvSpPr>
        <p:spPr>
          <a:xfrm>
            <a:off x="1275563" y="5764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046C000-9EB8-4C4B-A311-E38C8E79B480}"/>
              </a:ext>
            </a:extLst>
          </p:cNvPr>
          <p:cNvSpPr/>
          <p:nvPr/>
        </p:nvSpPr>
        <p:spPr>
          <a:xfrm>
            <a:off x="1275563" y="12051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43CB5928-B8F3-408A-9950-F574C674B28B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7726" y="6869479"/>
            <a:ext cx="360026" cy="360026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DFF9611A-F3E4-4C9B-93F4-A9CDBC778B38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136" y="6871574"/>
            <a:ext cx="376386" cy="376386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A03072A6-41A5-48EF-B1D4-17491ED73324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842" y="6876266"/>
            <a:ext cx="366284" cy="366284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1A3D79E0-A5BB-465D-A4DF-88A831FE952E}"/>
              </a:ext>
            </a:extLst>
          </p:cNvPr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1595" y="6881974"/>
            <a:ext cx="354023" cy="354023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87A8D683-0BFC-4A7C-8F2A-E6677D11191C}"/>
              </a:ext>
            </a:extLst>
          </p:cNvPr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616" y="6875420"/>
            <a:ext cx="367131" cy="367131"/>
          </a:xfrm>
          <a:prstGeom prst="rect">
            <a:avLst/>
          </a:prstGeom>
        </p:spPr>
      </p:pic>
      <p:sp>
        <p:nvSpPr>
          <p:cNvPr id="71" name="Arrow: Left 70">
            <a:extLst>
              <a:ext uri="{FF2B5EF4-FFF2-40B4-BE49-F238E27FC236}">
                <a16:creationId xmlns:a16="http://schemas.microsoft.com/office/drawing/2014/main" id="{71264032-CB9F-4723-B9B1-1B79816A2ABA}"/>
              </a:ext>
            </a:extLst>
          </p:cNvPr>
          <p:cNvSpPr/>
          <p:nvPr/>
        </p:nvSpPr>
        <p:spPr>
          <a:xfrm rot="1123415">
            <a:off x="10663087" y="7070045"/>
            <a:ext cx="226588" cy="115117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0E02C4C9-CA10-4537-8F44-84D0628B2C93}"/>
              </a:ext>
            </a:extLst>
          </p:cNvPr>
          <p:cNvPicPr>
            <a:picLocks noChangeAspect="1"/>
          </p:cNvPicPr>
          <p:nvPr/>
        </p:nvPicPr>
        <p:blipFill rotWithShape="1"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0" t="9965" r="7764" b="8976"/>
          <a:stretch/>
        </p:blipFill>
        <p:spPr>
          <a:xfrm>
            <a:off x="4646325" y="6871575"/>
            <a:ext cx="365328" cy="374823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20173132-1D61-4951-B531-BA3BA1AF4CB8}"/>
              </a:ext>
            </a:extLst>
          </p:cNvPr>
          <p:cNvPicPr>
            <a:picLocks noChangeAspect="1"/>
          </p:cNvPicPr>
          <p:nvPr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841" y="6862168"/>
            <a:ext cx="419928" cy="419928"/>
          </a:xfrm>
          <a:prstGeom prst="rect">
            <a:avLst/>
          </a:prstGeom>
        </p:spPr>
      </p:pic>
      <p:sp>
        <p:nvSpPr>
          <p:cNvPr id="74" name="Arrow: Left 73">
            <a:extLst>
              <a:ext uri="{FF2B5EF4-FFF2-40B4-BE49-F238E27FC236}">
                <a16:creationId xmlns:a16="http://schemas.microsoft.com/office/drawing/2014/main" id="{830F90B7-463E-453A-A187-09440C555808}"/>
              </a:ext>
            </a:extLst>
          </p:cNvPr>
          <p:cNvSpPr/>
          <p:nvPr/>
        </p:nvSpPr>
        <p:spPr>
          <a:xfrm rot="12175486">
            <a:off x="2960283" y="7103405"/>
            <a:ext cx="252067" cy="118363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24FD6DB8-71E0-4D49-88BC-863C9D7320A1}"/>
              </a:ext>
            </a:extLst>
          </p:cNvPr>
          <p:cNvPicPr>
            <a:picLocks noChangeAspect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105" y="6862168"/>
            <a:ext cx="435632" cy="435632"/>
          </a:xfrm>
          <a:prstGeom prst="rect">
            <a:avLst/>
          </a:prstGeom>
        </p:spPr>
      </p:pic>
      <p:graphicFrame>
        <p:nvGraphicFramePr>
          <p:cNvPr id="41" name="Table 3">
            <a:extLst>
              <a:ext uri="{FF2B5EF4-FFF2-40B4-BE49-F238E27FC236}">
                <a16:creationId xmlns:a16="http://schemas.microsoft.com/office/drawing/2014/main" id="{36231C42-32DA-46CC-B38E-A12B111A83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460993"/>
              </p:ext>
            </p:extLst>
          </p:nvPr>
        </p:nvGraphicFramePr>
        <p:xfrm>
          <a:off x="660603" y="6899745"/>
          <a:ext cx="81638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382">
                  <a:extLst>
                    <a:ext uri="{9D8B030D-6E8A-4147-A177-3AD203B41FA5}">
                      <a16:colId xmlns:a16="http://schemas.microsoft.com/office/drawing/2014/main" val="786250476"/>
                    </a:ext>
                  </a:extLst>
                </a:gridCol>
              </a:tblGrid>
              <a:tr h="186991">
                <a:tc>
                  <a:txBody>
                    <a:bodyPr/>
                    <a:lstStyle/>
                    <a:p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Oct 2019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580207"/>
                  </a:ext>
                </a:extLst>
              </a:tr>
              <a:tr h="186991">
                <a:tc>
                  <a:txBody>
                    <a:bodyPr/>
                    <a:lstStyle/>
                    <a:p>
                      <a:endParaRPr lang="en-CA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197926"/>
                  </a:ext>
                </a:extLst>
              </a:tr>
              <a:tr h="186991">
                <a:tc>
                  <a:txBody>
                    <a:bodyPr/>
                    <a:lstStyle/>
                    <a:p>
                      <a:endParaRPr lang="en-CA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5860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6A957D9-0395-45A4-A90D-6DB653D8234B}"/>
              </a:ext>
            </a:extLst>
          </p:cNvPr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411" y="6899531"/>
            <a:ext cx="454216" cy="454216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0B8AD405-1FE3-4E2D-9703-AA56CE107BC7}"/>
              </a:ext>
            </a:extLst>
          </p:cNvPr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4273" y="6890976"/>
            <a:ext cx="454216" cy="454216"/>
          </a:xfrm>
          <a:prstGeom prst="rect">
            <a:avLst/>
          </a:prstGeom>
        </p:spPr>
      </p:pic>
      <p:sp>
        <p:nvSpPr>
          <p:cNvPr id="46" name="Arrow: Left 45">
            <a:extLst>
              <a:ext uri="{FF2B5EF4-FFF2-40B4-BE49-F238E27FC236}">
                <a16:creationId xmlns:a16="http://schemas.microsoft.com/office/drawing/2014/main" id="{57EF11CE-D71D-456B-8319-AF328CF73372}"/>
              </a:ext>
            </a:extLst>
          </p:cNvPr>
          <p:cNvSpPr/>
          <p:nvPr/>
        </p:nvSpPr>
        <p:spPr>
          <a:xfrm rot="9502802">
            <a:off x="9547520" y="6939036"/>
            <a:ext cx="226588" cy="115117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7" name="Arrow: Left 46">
            <a:extLst>
              <a:ext uri="{FF2B5EF4-FFF2-40B4-BE49-F238E27FC236}">
                <a16:creationId xmlns:a16="http://schemas.microsoft.com/office/drawing/2014/main" id="{5DC7B0D7-FF89-4492-9D30-C750A0EB4BED}"/>
              </a:ext>
            </a:extLst>
          </p:cNvPr>
          <p:cNvSpPr/>
          <p:nvPr/>
        </p:nvSpPr>
        <p:spPr>
          <a:xfrm rot="20023345">
            <a:off x="11442995" y="6919986"/>
            <a:ext cx="226588" cy="115117"/>
          </a:xfrm>
          <a:prstGeom prst="lef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09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F122E0-AEFD-40B4-9A7E-93B9AC2F27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5" t="1893" r="3226" b="1252"/>
          <a:stretch/>
        </p:blipFill>
        <p:spPr>
          <a:xfrm>
            <a:off x="1156503" y="640169"/>
            <a:ext cx="373560" cy="3703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9A1CE7-477E-450A-84FA-7372989C07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9"/>
          <a:stretch/>
        </p:blipFill>
        <p:spPr>
          <a:xfrm>
            <a:off x="1116960" y="1253777"/>
            <a:ext cx="397895" cy="301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6C92DAC-6D5A-4D9B-9E3F-D08CB4F362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04" y="1835384"/>
            <a:ext cx="404804" cy="40480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D1211C1-A171-4C72-AE8A-5D0E3082DD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19" y="2518403"/>
            <a:ext cx="254930" cy="2549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74B6BA1-11F2-4B26-99A3-00FB681ED31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1"/>
          <a:stretch/>
        </p:blipFill>
        <p:spPr>
          <a:xfrm>
            <a:off x="1105662" y="3838345"/>
            <a:ext cx="380746" cy="28532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D3538E2-3C86-4CC2-9BDD-9C3CD86DBB0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0974">
            <a:off x="997870" y="3822088"/>
            <a:ext cx="161475" cy="161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1176F7E-B825-475C-A00D-DC0BAFF825D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451" y="3806022"/>
            <a:ext cx="146794" cy="14679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B97C73-D6EE-4544-B176-685FA4053A7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80" y="5573253"/>
            <a:ext cx="401686" cy="3802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D77AABB-C38C-4698-B488-866DE35F19B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7"/>
          <a:stretch/>
        </p:blipFill>
        <p:spPr>
          <a:xfrm rot="21013315" flipH="1">
            <a:off x="972613" y="5140081"/>
            <a:ext cx="314590" cy="3552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994238A-B629-4FD9-A976-1EF7AE6078D2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9" b="-247"/>
          <a:stretch/>
        </p:blipFill>
        <p:spPr>
          <a:xfrm rot="17262358">
            <a:off x="1251156" y="4910845"/>
            <a:ext cx="331494" cy="46207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F5DA1B6-672D-4332-84A9-72FB242C69F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19" y="4420591"/>
            <a:ext cx="314335" cy="2396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68203B-F5DD-476A-ABC2-801F4EAE9BC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4" t="18444" r="41632" b="56227"/>
          <a:stretch/>
        </p:blipFill>
        <p:spPr>
          <a:xfrm flipH="1">
            <a:off x="1343284" y="4523013"/>
            <a:ext cx="221941" cy="27309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5FE27E4-5B16-4E1B-9B75-3E852F1B27A6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796">
            <a:off x="1024425" y="3140264"/>
            <a:ext cx="440184" cy="440184"/>
          </a:xfrm>
          <a:prstGeom prst="rect">
            <a:avLst/>
          </a:prstGeom>
        </p:spPr>
      </p:pic>
      <p:sp>
        <p:nvSpPr>
          <p:cNvPr id="51" name="Arrow: Up-Down 50">
            <a:extLst>
              <a:ext uri="{FF2B5EF4-FFF2-40B4-BE49-F238E27FC236}">
                <a16:creationId xmlns:a16="http://schemas.microsoft.com/office/drawing/2014/main" id="{D8C9F1F6-9754-4C96-B69A-6333CD016B47}"/>
              </a:ext>
            </a:extLst>
          </p:cNvPr>
          <p:cNvSpPr/>
          <p:nvPr/>
        </p:nvSpPr>
        <p:spPr>
          <a:xfrm>
            <a:off x="258420" y="559904"/>
            <a:ext cx="410818" cy="6286161"/>
          </a:xfrm>
          <a:prstGeom prst="upDownArrow">
            <a:avLst>
              <a:gd name="adj1" fmla="val 52987"/>
              <a:gd name="adj2" fmla="val 78278"/>
            </a:avLst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0000">
                <a:schemeClr val="accent5">
                  <a:lumMod val="0"/>
                  <a:lumOff val="100000"/>
                </a:schemeClr>
              </a:gs>
              <a:gs pos="100000">
                <a:srgbClr val="009999"/>
              </a:gs>
            </a:gsLst>
            <a:lin ang="5400000" scaled="1"/>
            <a:tileRect/>
          </a:gradFill>
          <a:ln w="1905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480EA76-52AA-4F48-9C82-DE695FB18CA3}"/>
              </a:ext>
            </a:extLst>
          </p:cNvPr>
          <p:cNvSpPr txBox="1"/>
          <p:nvPr/>
        </p:nvSpPr>
        <p:spPr>
          <a:xfrm>
            <a:off x="-3557" y="824661"/>
            <a:ext cx="948287" cy="637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Least</a:t>
            </a:r>
          </a:p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Invasive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89B0605-550A-42D8-8043-AB07F2AD8848}"/>
              </a:ext>
            </a:extLst>
          </p:cNvPr>
          <p:cNvSpPr txBox="1"/>
          <p:nvPr/>
        </p:nvSpPr>
        <p:spPr>
          <a:xfrm>
            <a:off x="63118" y="6111795"/>
            <a:ext cx="779864" cy="43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Most Invasive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C6505C-12E4-4028-9F0A-6A83796A0ED8}"/>
              </a:ext>
            </a:extLst>
          </p:cNvPr>
          <p:cNvSpPr txBox="1"/>
          <p:nvPr/>
        </p:nvSpPr>
        <p:spPr>
          <a:xfrm>
            <a:off x="1831814" y="218585"/>
            <a:ext cx="10572219" cy="35370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6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Template Toileting Routine</a:t>
            </a:r>
          </a:p>
        </p:txBody>
      </p:sp>
      <p:graphicFrame>
        <p:nvGraphicFramePr>
          <p:cNvPr id="54" name="Table 54">
            <a:extLst>
              <a:ext uri="{FF2B5EF4-FFF2-40B4-BE49-F238E27FC236}">
                <a16:creationId xmlns:a16="http://schemas.microsoft.com/office/drawing/2014/main" id="{D8D0066C-562C-4DE2-B290-1BC8A509D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476029"/>
              </p:ext>
            </p:extLst>
          </p:nvPr>
        </p:nvGraphicFramePr>
        <p:xfrm>
          <a:off x="752312" y="569400"/>
          <a:ext cx="11651722" cy="689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023">
                  <a:extLst>
                    <a:ext uri="{9D8B030D-6E8A-4147-A177-3AD203B41FA5}">
                      <a16:colId xmlns:a16="http://schemas.microsoft.com/office/drawing/2014/main" val="3387646302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3012620627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984340914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2516487832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2219505540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3029433122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4179019474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2691711372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2430835327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4040400247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2574562126"/>
                    </a:ext>
                  </a:extLst>
                </a:gridCol>
                <a:gridCol w="958609">
                  <a:extLst>
                    <a:ext uri="{9D8B030D-6E8A-4147-A177-3AD203B41FA5}">
                      <a16:colId xmlns:a16="http://schemas.microsoft.com/office/drawing/2014/main" val="1477130714"/>
                    </a:ext>
                  </a:extLst>
                </a:gridCol>
              </a:tblGrid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Pause</a:t>
                      </a:r>
                    </a:p>
                  </a:txBody>
                  <a:tcPr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5041231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Non-Verbal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7916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Environmental Cues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14625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Open-Ended Question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578115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Visual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58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2434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Give 2 Choices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921542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Model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32967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Partial Physical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870660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Physical Prompt </a:t>
                      </a:r>
                    </a:p>
                    <a:p>
                      <a:pPr algn="ctr"/>
                      <a:r>
                        <a:rPr lang="en-CA" sz="600" dirty="0">
                          <a:latin typeface="Comic Sans MS" panose="030F0702030302020204" pitchFamily="66" charset="0"/>
                        </a:rPr>
                        <a:t>(hand-under-hand)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436326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Adult Completed </a:t>
                      </a:r>
                    </a:p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Task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595248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endParaRPr lang="en-CA" sz="1000" dirty="0">
                        <a:latin typeface="Comic Sans MS" panose="030F0702030302020204" pitchFamily="66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Walk to bathroom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Push open door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Turn on light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>
                          <a:solidFill>
                            <a:schemeClr val="tx1"/>
                          </a:solidFill>
                        </a:rPr>
                        <a:t>Pants down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Underwear Down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Sit on toilet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Go pee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Wipe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Underwear Up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Pants up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Flush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817023"/>
                  </a:ext>
                </a:extLst>
              </a:tr>
            </a:tbl>
          </a:graphicData>
        </a:graphic>
      </p:graphicFrame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6D7DFAE-5725-4820-8CD3-38AAFD0AB2F3}"/>
              </a:ext>
            </a:extLst>
          </p:cNvPr>
          <p:cNvSpPr/>
          <p:nvPr/>
        </p:nvSpPr>
        <p:spPr>
          <a:xfrm>
            <a:off x="776307" y="1850733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FB8FCA9-3E08-4EFC-8BC3-0462DADC44CA}"/>
              </a:ext>
            </a:extLst>
          </p:cNvPr>
          <p:cNvSpPr/>
          <p:nvPr/>
        </p:nvSpPr>
        <p:spPr>
          <a:xfrm>
            <a:off x="785832" y="2479383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C01DB21-22D4-474D-88ED-632BFB43C781}"/>
              </a:ext>
            </a:extLst>
          </p:cNvPr>
          <p:cNvSpPr/>
          <p:nvPr/>
        </p:nvSpPr>
        <p:spPr>
          <a:xfrm>
            <a:off x="785832" y="3108033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C0DE040-557F-45B1-B37A-C76530E3D225}"/>
              </a:ext>
            </a:extLst>
          </p:cNvPr>
          <p:cNvSpPr/>
          <p:nvPr/>
        </p:nvSpPr>
        <p:spPr>
          <a:xfrm>
            <a:off x="776307" y="372715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26A9F2E-DB20-4CB5-AF0A-94A3A5ACD3B5}"/>
              </a:ext>
            </a:extLst>
          </p:cNvPr>
          <p:cNvSpPr/>
          <p:nvPr/>
        </p:nvSpPr>
        <p:spPr>
          <a:xfrm>
            <a:off x="785832" y="435580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3E8C143-0B11-49A4-8B8A-9E60D11983B7}"/>
              </a:ext>
            </a:extLst>
          </p:cNvPr>
          <p:cNvSpPr/>
          <p:nvPr/>
        </p:nvSpPr>
        <p:spPr>
          <a:xfrm>
            <a:off x="785832" y="498445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39F8DD1-31FF-474D-9B4B-44C736C2787E}"/>
              </a:ext>
            </a:extLst>
          </p:cNvPr>
          <p:cNvSpPr/>
          <p:nvPr/>
        </p:nvSpPr>
        <p:spPr>
          <a:xfrm>
            <a:off x="785832" y="561310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650297C-FCE0-42F0-B5AC-4518AD240A3E}"/>
              </a:ext>
            </a:extLst>
          </p:cNvPr>
          <p:cNvSpPr/>
          <p:nvPr/>
        </p:nvSpPr>
        <p:spPr>
          <a:xfrm>
            <a:off x="785832" y="624175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4D45B4-0CF6-468B-AC22-679C4AE94B8E}"/>
              </a:ext>
            </a:extLst>
          </p:cNvPr>
          <p:cNvSpPr/>
          <p:nvPr/>
        </p:nvSpPr>
        <p:spPr>
          <a:xfrm>
            <a:off x="785832" y="60295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046C000-9EB8-4C4B-A311-E38C8E79B480}"/>
              </a:ext>
            </a:extLst>
          </p:cNvPr>
          <p:cNvSpPr/>
          <p:nvPr/>
        </p:nvSpPr>
        <p:spPr>
          <a:xfrm>
            <a:off x="785832" y="1231608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66B562E-3C66-44A3-99D9-10FE804347AF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49" y="6876142"/>
            <a:ext cx="424333" cy="42433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DAEB7FD-1718-4CF5-8D69-C10E349EF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3079" y="6892579"/>
            <a:ext cx="379321" cy="379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8FEDE855-B02D-4649-A652-0983BD10DB63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4488" y="6903592"/>
            <a:ext cx="444586" cy="44458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4D242919-9D8C-4942-8CBA-2B3278CF9AA8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74"/>
          <a:stretch/>
        </p:blipFill>
        <p:spPr>
          <a:xfrm>
            <a:off x="5949221" y="6903593"/>
            <a:ext cx="489045" cy="353707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500767E-D442-42D2-B119-CB941A3A1BC6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45"/>
          <a:stretch/>
        </p:blipFill>
        <p:spPr>
          <a:xfrm>
            <a:off x="9764295" y="6914556"/>
            <a:ext cx="537950" cy="382241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73EB6E8B-D4E4-450F-84FF-C843CA158213}"/>
              </a:ext>
            </a:extLst>
          </p:cNvPr>
          <p:cNvPicPr>
            <a:picLocks noChangeAspect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844" y="6903593"/>
            <a:ext cx="404169" cy="404169"/>
          </a:xfrm>
          <a:prstGeom prst="rect">
            <a:avLst/>
          </a:prstGeom>
        </p:spPr>
      </p:pic>
      <p:pic>
        <p:nvPicPr>
          <p:cNvPr id="47" name="Picture 5">
            <a:extLst>
              <a:ext uri="{FF2B5EF4-FFF2-40B4-BE49-F238E27FC236}">
                <a16:creationId xmlns:a16="http://schemas.microsoft.com/office/drawing/2014/main" id="{E91814F2-D92E-4065-A81F-B0D1E8C73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69124" y="6892579"/>
            <a:ext cx="395447" cy="39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5">
            <a:extLst>
              <a:ext uri="{FF2B5EF4-FFF2-40B4-BE49-F238E27FC236}">
                <a16:creationId xmlns:a16="http://schemas.microsoft.com/office/drawing/2014/main" id="{AE91180D-0495-4CC9-A1FA-88DF4F7D80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21878" y="6872769"/>
            <a:ext cx="434992" cy="434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D8E99EE-2B26-4863-A1D2-AFA0C1F894CE}"/>
              </a:ext>
            </a:extLst>
          </p:cNvPr>
          <p:cNvSpPr txBox="1"/>
          <p:nvPr/>
        </p:nvSpPr>
        <p:spPr>
          <a:xfrm>
            <a:off x="3758680" y="7751139"/>
            <a:ext cx="5284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</a:rPr>
              <a:t>walking to the bathroom -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80357A0-99AD-47EA-BD93-60FE6079DA49}"/>
              </a:ext>
            </a:extLst>
          </p:cNvPr>
          <p:cNvGraphicFramePr>
            <a:graphicFrameLocks noGrp="1"/>
          </p:cNvGraphicFramePr>
          <p:nvPr/>
        </p:nvGraphicFramePr>
        <p:xfrm>
          <a:off x="170274" y="6899745"/>
          <a:ext cx="81638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382">
                  <a:extLst>
                    <a:ext uri="{9D8B030D-6E8A-4147-A177-3AD203B41FA5}">
                      <a16:colId xmlns:a16="http://schemas.microsoft.com/office/drawing/2014/main" val="786250476"/>
                    </a:ext>
                  </a:extLst>
                </a:gridCol>
              </a:tblGrid>
              <a:tr h="186991">
                <a:tc>
                  <a:txBody>
                    <a:bodyPr/>
                    <a:lstStyle/>
                    <a:p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Oct 2019</a:t>
                      </a: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580207"/>
                  </a:ext>
                </a:extLst>
              </a:tr>
              <a:tr h="186991">
                <a:tc>
                  <a:txBody>
                    <a:bodyPr/>
                    <a:lstStyle/>
                    <a:p>
                      <a:endParaRPr lang="en-CA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197926"/>
                  </a:ext>
                </a:extLst>
              </a:tr>
              <a:tr h="186991">
                <a:tc>
                  <a:txBody>
                    <a:bodyPr/>
                    <a:lstStyle/>
                    <a:p>
                      <a:endParaRPr lang="en-CA" sz="10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45860"/>
                  </a:ext>
                </a:extLst>
              </a:tr>
            </a:tbl>
          </a:graphicData>
        </a:graphic>
      </p:graphicFrame>
      <p:pic>
        <p:nvPicPr>
          <p:cNvPr id="55" name="Picture 54">
            <a:extLst>
              <a:ext uri="{FF2B5EF4-FFF2-40B4-BE49-F238E27FC236}">
                <a16:creationId xmlns:a16="http://schemas.microsoft.com/office/drawing/2014/main" id="{104A4C37-F17C-4E9D-841E-CBE28CA5C380}"/>
              </a:ext>
            </a:extLst>
          </p:cNvPr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321" y="6899420"/>
            <a:ext cx="412325" cy="412325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79974A9E-872B-4419-8765-B963BB65AC83}"/>
              </a:ext>
            </a:extLst>
          </p:cNvPr>
          <p:cNvPicPr>
            <a:picLocks noChangeAspect="1"/>
          </p:cNvPicPr>
          <p:nvPr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586" y="6900500"/>
            <a:ext cx="405848" cy="4058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C0E39C-936A-4F79-8CDF-DDF45382ED83}"/>
              </a:ext>
            </a:extLst>
          </p:cNvPr>
          <p:cNvPicPr>
            <a:picLocks noChangeAspect="1"/>
          </p:cNvPicPr>
          <p:nvPr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126" y="6858570"/>
            <a:ext cx="444586" cy="44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93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F122E0-AEFD-40B4-9A7E-93B9AC2F27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5" t="1893" r="3226" b="1252"/>
          <a:stretch/>
        </p:blipFill>
        <p:spPr>
          <a:xfrm>
            <a:off x="1439618" y="613665"/>
            <a:ext cx="373560" cy="3703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9A1CE7-477E-450A-84FA-7372989C07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9"/>
          <a:stretch/>
        </p:blipFill>
        <p:spPr>
          <a:xfrm>
            <a:off x="1400075" y="1227273"/>
            <a:ext cx="397895" cy="301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6C92DAC-6D5A-4D9B-9E3F-D08CB4F362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19" y="1808880"/>
            <a:ext cx="404804" cy="40480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D1211C1-A171-4C72-AE8A-5D0E3082DD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834" y="2491899"/>
            <a:ext cx="254930" cy="2549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74B6BA1-11F2-4B26-99A3-00FB681ED31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1"/>
          <a:stretch/>
        </p:blipFill>
        <p:spPr>
          <a:xfrm>
            <a:off x="1388777" y="3811841"/>
            <a:ext cx="380746" cy="28532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D3538E2-3C86-4CC2-9BDD-9C3CD86DBB0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0974">
            <a:off x="1280985" y="3795584"/>
            <a:ext cx="161475" cy="161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1176F7E-B825-475C-A00D-DC0BAFF825D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566" y="3779518"/>
            <a:ext cx="146794" cy="14679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B97C73-D6EE-4544-B176-685FA4053A7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495" y="5546749"/>
            <a:ext cx="401686" cy="3802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D77AABB-C38C-4698-B488-866DE35F19B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7"/>
          <a:stretch/>
        </p:blipFill>
        <p:spPr>
          <a:xfrm rot="21013315" flipH="1">
            <a:off x="1255728" y="5113577"/>
            <a:ext cx="314590" cy="3552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994238A-B629-4FD9-A976-1EF7AE6078D2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9" b="-247"/>
          <a:stretch/>
        </p:blipFill>
        <p:spPr>
          <a:xfrm rot="17262358">
            <a:off x="1534271" y="4884341"/>
            <a:ext cx="331494" cy="46207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F5DA1B6-672D-4332-84A9-72FB242C69F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034" y="4394087"/>
            <a:ext cx="314335" cy="2396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68203B-F5DD-476A-ABC2-801F4EAE9BC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4" t="18444" r="41632" b="56227"/>
          <a:stretch/>
        </p:blipFill>
        <p:spPr>
          <a:xfrm flipH="1">
            <a:off x="1626399" y="4496509"/>
            <a:ext cx="221941" cy="27309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5FE27E4-5B16-4E1B-9B75-3E852F1B27A6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796">
            <a:off x="1307540" y="3113760"/>
            <a:ext cx="440184" cy="440184"/>
          </a:xfrm>
          <a:prstGeom prst="rect">
            <a:avLst/>
          </a:prstGeom>
        </p:spPr>
      </p:pic>
      <p:sp>
        <p:nvSpPr>
          <p:cNvPr id="51" name="Arrow: Up-Down 50">
            <a:extLst>
              <a:ext uri="{FF2B5EF4-FFF2-40B4-BE49-F238E27FC236}">
                <a16:creationId xmlns:a16="http://schemas.microsoft.com/office/drawing/2014/main" id="{D8C9F1F6-9754-4C96-B69A-6333CD016B47}"/>
              </a:ext>
            </a:extLst>
          </p:cNvPr>
          <p:cNvSpPr/>
          <p:nvPr/>
        </p:nvSpPr>
        <p:spPr>
          <a:xfrm>
            <a:off x="541535" y="533400"/>
            <a:ext cx="410818" cy="6286161"/>
          </a:xfrm>
          <a:prstGeom prst="upDownArrow">
            <a:avLst>
              <a:gd name="adj1" fmla="val 52987"/>
              <a:gd name="adj2" fmla="val 78278"/>
            </a:avLst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0000">
                <a:schemeClr val="accent5">
                  <a:lumMod val="0"/>
                  <a:lumOff val="100000"/>
                </a:schemeClr>
              </a:gs>
              <a:gs pos="100000">
                <a:srgbClr val="009999"/>
              </a:gs>
            </a:gsLst>
            <a:lin ang="5400000" scaled="1"/>
            <a:tileRect/>
          </a:gradFill>
          <a:ln w="1905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480EA76-52AA-4F48-9C82-DE695FB18CA3}"/>
              </a:ext>
            </a:extLst>
          </p:cNvPr>
          <p:cNvSpPr txBox="1"/>
          <p:nvPr/>
        </p:nvSpPr>
        <p:spPr>
          <a:xfrm>
            <a:off x="279558" y="798157"/>
            <a:ext cx="948287" cy="637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Least</a:t>
            </a:r>
          </a:p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Invasive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89B0605-550A-42D8-8043-AB07F2AD8848}"/>
              </a:ext>
            </a:extLst>
          </p:cNvPr>
          <p:cNvSpPr txBox="1"/>
          <p:nvPr/>
        </p:nvSpPr>
        <p:spPr>
          <a:xfrm>
            <a:off x="346233" y="6085291"/>
            <a:ext cx="779864" cy="43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Most Invasive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C6505C-12E4-4028-9F0A-6A83796A0ED8}"/>
              </a:ext>
            </a:extLst>
          </p:cNvPr>
          <p:cNvSpPr txBox="1"/>
          <p:nvPr/>
        </p:nvSpPr>
        <p:spPr>
          <a:xfrm>
            <a:off x="2124454" y="238212"/>
            <a:ext cx="4276345" cy="3763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6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Hand Washing (in Bathroom)</a:t>
            </a:r>
          </a:p>
        </p:txBody>
      </p:sp>
      <p:graphicFrame>
        <p:nvGraphicFramePr>
          <p:cNvPr id="54" name="Table 54">
            <a:extLst>
              <a:ext uri="{FF2B5EF4-FFF2-40B4-BE49-F238E27FC236}">
                <a16:creationId xmlns:a16="http://schemas.microsoft.com/office/drawing/2014/main" id="{D8D0066C-562C-4DE2-B290-1BC8A509D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87384"/>
              </p:ext>
            </p:extLst>
          </p:nvPr>
        </p:nvGraphicFramePr>
        <p:xfrm>
          <a:off x="1042944" y="542896"/>
          <a:ext cx="5015636" cy="689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640">
                  <a:extLst>
                    <a:ext uri="{9D8B030D-6E8A-4147-A177-3AD203B41FA5}">
                      <a16:colId xmlns:a16="http://schemas.microsoft.com/office/drawing/2014/main" val="338764630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3012620627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984340914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51648783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219505540"/>
                    </a:ext>
                  </a:extLst>
                </a:gridCol>
              </a:tblGrid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Pause</a:t>
                      </a:r>
                    </a:p>
                  </a:txBody>
                  <a:tcPr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041231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Non-Verbal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47916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Environmental Cues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625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Open-Ended Question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578115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Visual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434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Give 2 Choices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921542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Model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32967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Partial Physical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70660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Physical Prompt </a:t>
                      </a:r>
                    </a:p>
                    <a:p>
                      <a:pPr algn="ctr"/>
                      <a:r>
                        <a:rPr lang="en-CA" sz="600" dirty="0">
                          <a:latin typeface="Comic Sans MS" panose="030F0702030302020204" pitchFamily="66" charset="0"/>
                        </a:rPr>
                        <a:t>(hand-under-hand)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436326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Adult Completed </a:t>
                      </a:r>
                    </a:p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Task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95248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endParaRPr lang="en-CA" sz="1000" dirty="0">
                        <a:latin typeface="Comic Sans MS" panose="030F0702030302020204" pitchFamily="66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Get Soap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Scrub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Rinse hands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Dry hands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817023"/>
                  </a:ext>
                </a:extLst>
              </a:tr>
            </a:tbl>
          </a:graphicData>
        </a:graphic>
      </p:graphicFrame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6D7DFAE-5725-4820-8CD3-38AAFD0AB2F3}"/>
              </a:ext>
            </a:extLst>
          </p:cNvPr>
          <p:cNvSpPr/>
          <p:nvPr/>
        </p:nvSpPr>
        <p:spPr>
          <a:xfrm>
            <a:off x="1059422" y="18242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FB8FCA9-3E08-4EFC-8BC3-0462DADC44CA}"/>
              </a:ext>
            </a:extLst>
          </p:cNvPr>
          <p:cNvSpPr/>
          <p:nvPr/>
        </p:nvSpPr>
        <p:spPr>
          <a:xfrm>
            <a:off x="1068947" y="245287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C01DB21-22D4-474D-88ED-632BFB43C781}"/>
              </a:ext>
            </a:extLst>
          </p:cNvPr>
          <p:cNvSpPr/>
          <p:nvPr/>
        </p:nvSpPr>
        <p:spPr>
          <a:xfrm>
            <a:off x="1068947" y="30815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C0DE040-557F-45B1-B37A-C76530E3D225}"/>
              </a:ext>
            </a:extLst>
          </p:cNvPr>
          <p:cNvSpPr/>
          <p:nvPr/>
        </p:nvSpPr>
        <p:spPr>
          <a:xfrm>
            <a:off x="1059422" y="37006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26A9F2E-DB20-4CB5-AF0A-94A3A5ACD3B5}"/>
              </a:ext>
            </a:extLst>
          </p:cNvPr>
          <p:cNvSpPr/>
          <p:nvPr/>
        </p:nvSpPr>
        <p:spPr>
          <a:xfrm>
            <a:off x="1068947" y="43293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3E8C143-0B11-49A4-8B8A-9E60D11983B7}"/>
              </a:ext>
            </a:extLst>
          </p:cNvPr>
          <p:cNvSpPr/>
          <p:nvPr/>
        </p:nvSpPr>
        <p:spPr>
          <a:xfrm>
            <a:off x="1068947" y="49579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39F8DD1-31FF-474D-9B4B-44C736C2787E}"/>
              </a:ext>
            </a:extLst>
          </p:cNvPr>
          <p:cNvSpPr/>
          <p:nvPr/>
        </p:nvSpPr>
        <p:spPr>
          <a:xfrm>
            <a:off x="1068947" y="55866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650297C-FCE0-42F0-B5AC-4518AD240A3E}"/>
              </a:ext>
            </a:extLst>
          </p:cNvPr>
          <p:cNvSpPr/>
          <p:nvPr/>
        </p:nvSpPr>
        <p:spPr>
          <a:xfrm>
            <a:off x="1068947" y="62152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4D45B4-0CF6-468B-AC22-679C4AE94B8E}"/>
              </a:ext>
            </a:extLst>
          </p:cNvPr>
          <p:cNvSpPr/>
          <p:nvPr/>
        </p:nvSpPr>
        <p:spPr>
          <a:xfrm>
            <a:off x="1068947" y="5764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046C000-9EB8-4C4B-A311-E38C8E79B480}"/>
              </a:ext>
            </a:extLst>
          </p:cNvPr>
          <p:cNvSpPr/>
          <p:nvPr/>
        </p:nvSpPr>
        <p:spPr>
          <a:xfrm>
            <a:off x="1068947" y="12051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1" name="Picture 4">
            <a:extLst>
              <a:ext uri="{FF2B5EF4-FFF2-40B4-BE49-F238E27FC236}">
                <a16:creationId xmlns:a16="http://schemas.microsoft.com/office/drawing/2014/main" id="{2A66D19F-3E4A-4FE9-81A0-E718498C56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5873" y="6834060"/>
            <a:ext cx="412841" cy="412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6">
            <a:extLst>
              <a:ext uri="{FF2B5EF4-FFF2-40B4-BE49-F238E27FC236}">
                <a16:creationId xmlns:a16="http://schemas.microsoft.com/office/drawing/2014/main" id="{DCA79F57-FAE7-43F7-A269-733538B56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41906" y="6858026"/>
            <a:ext cx="461727" cy="46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7118BD59-6C09-4EDC-9C06-97A392E56B47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640" y="6777578"/>
            <a:ext cx="596668" cy="59666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E364EFB5-BD37-472D-BCB6-2FD1123A7560}"/>
              </a:ext>
            </a:extLst>
          </p:cNvPr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490" y="6795211"/>
            <a:ext cx="557450" cy="5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9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F122E0-AEFD-40B4-9A7E-93B9AC2F27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5" t="1893" r="3226" b="1252"/>
          <a:stretch/>
        </p:blipFill>
        <p:spPr>
          <a:xfrm>
            <a:off x="2547980" y="613665"/>
            <a:ext cx="373560" cy="3703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9A1CE7-477E-450A-84FA-7372989C07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9"/>
          <a:stretch/>
        </p:blipFill>
        <p:spPr>
          <a:xfrm>
            <a:off x="2508437" y="1227273"/>
            <a:ext cx="397895" cy="301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6C92DAC-6D5A-4D9B-9E3F-D08CB4F362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081" y="1808880"/>
            <a:ext cx="404804" cy="40480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D1211C1-A171-4C72-AE8A-5D0E3082DD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196" y="2491899"/>
            <a:ext cx="254930" cy="2549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74B6BA1-11F2-4B26-99A3-00FB681ED31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1"/>
          <a:stretch/>
        </p:blipFill>
        <p:spPr>
          <a:xfrm>
            <a:off x="2497139" y="3811841"/>
            <a:ext cx="380746" cy="28532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D3538E2-3C86-4CC2-9BDD-9C3CD86DBB0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0974">
            <a:off x="2389347" y="3795584"/>
            <a:ext cx="161475" cy="161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1176F7E-B825-475C-A00D-DC0BAFF825D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928" y="3779518"/>
            <a:ext cx="146794" cy="14679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B97C73-D6EE-4544-B176-685FA4053A7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857" y="5546749"/>
            <a:ext cx="401686" cy="3802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D77AABB-C38C-4698-B488-866DE35F19B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7"/>
          <a:stretch/>
        </p:blipFill>
        <p:spPr>
          <a:xfrm rot="21013315" flipH="1">
            <a:off x="2364090" y="5113577"/>
            <a:ext cx="314590" cy="3552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994238A-B629-4FD9-A976-1EF7AE6078D2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9" b="-247"/>
          <a:stretch/>
        </p:blipFill>
        <p:spPr>
          <a:xfrm rot="17262358">
            <a:off x="2642633" y="4884341"/>
            <a:ext cx="331494" cy="46207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F5DA1B6-672D-4332-84A9-72FB242C69F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96" y="4394087"/>
            <a:ext cx="314335" cy="2396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68203B-F5DD-476A-ABC2-801F4EAE9BC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4" t="18444" r="41632" b="56227"/>
          <a:stretch/>
        </p:blipFill>
        <p:spPr>
          <a:xfrm flipH="1">
            <a:off x="2734761" y="4496509"/>
            <a:ext cx="221941" cy="27309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5FE27E4-5B16-4E1B-9B75-3E852F1B27A6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796">
            <a:off x="2415902" y="3113760"/>
            <a:ext cx="440184" cy="440184"/>
          </a:xfrm>
          <a:prstGeom prst="rect">
            <a:avLst/>
          </a:prstGeom>
        </p:spPr>
      </p:pic>
      <p:sp>
        <p:nvSpPr>
          <p:cNvPr id="51" name="Arrow: Up-Down 50">
            <a:extLst>
              <a:ext uri="{FF2B5EF4-FFF2-40B4-BE49-F238E27FC236}">
                <a16:creationId xmlns:a16="http://schemas.microsoft.com/office/drawing/2014/main" id="{D8C9F1F6-9754-4C96-B69A-6333CD016B47}"/>
              </a:ext>
            </a:extLst>
          </p:cNvPr>
          <p:cNvSpPr/>
          <p:nvPr/>
        </p:nvSpPr>
        <p:spPr>
          <a:xfrm>
            <a:off x="1649897" y="533400"/>
            <a:ext cx="410818" cy="6286161"/>
          </a:xfrm>
          <a:prstGeom prst="upDownArrow">
            <a:avLst>
              <a:gd name="adj1" fmla="val 52987"/>
              <a:gd name="adj2" fmla="val 78278"/>
            </a:avLst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0000">
                <a:schemeClr val="accent5">
                  <a:lumMod val="0"/>
                  <a:lumOff val="100000"/>
                </a:schemeClr>
              </a:gs>
              <a:gs pos="100000">
                <a:srgbClr val="009999"/>
              </a:gs>
            </a:gsLst>
            <a:lin ang="5400000" scaled="1"/>
            <a:tileRect/>
          </a:gradFill>
          <a:ln w="1905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480EA76-52AA-4F48-9C82-DE695FB18CA3}"/>
              </a:ext>
            </a:extLst>
          </p:cNvPr>
          <p:cNvSpPr txBox="1"/>
          <p:nvPr/>
        </p:nvSpPr>
        <p:spPr>
          <a:xfrm>
            <a:off x="1387920" y="798157"/>
            <a:ext cx="948287" cy="637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Least</a:t>
            </a:r>
          </a:p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Invasive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89B0605-550A-42D8-8043-AB07F2AD8848}"/>
              </a:ext>
            </a:extLst>
          </p:cNvPr>
          <p:cNvSpPr txBox="1"/>
          <p:nvPr/>
        </p:nvSpPr>
        <p:spPr>
          <a:xfrm>
            <a:off x="1454595" y="6085291"/>
            <a:ext cx="779864" cy="43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Most Invasive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C6505C-12E4-4028-9F0A-6A83796A0ED8}"/>
              </a:ext>
            </a:extLst>
          </p:cNvPr>
          <p:cNvSpPr txBox="1"/>
          <p:nvPr/>
        </p:nvSpPr>
        <p:spPr>
          <a:xfrm>
            <a:off x="3295074" y="230783"/>
            <a:ext cx="7763864" cy="3145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6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Lunch</a:t>
            </a:r>
          </a:p>
        </p:txBody>
      </p:sp>
      <p:graphicFrame>
        <p:nvGraphicFramePr>
          <p:cNvPr id="54" name="Table 54">
            <a:extLst>
              <a:ext uri="{FF2B5EF4-FFF2-40B4-BE49-F238E27FC236}">
                <a16:creationId xmlns:a16="http://schemas.microsoft.com/office/drawing/2014/main" id="{D8D0066C-562C-4DE2-B290-1BC8A509D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912033"/>
              </p:ext>
            </p:extLst>
          </p:nvPr>
        </p:nvGraphicFramePr>
        <p:xfrm>
          <a:off x="2151306" y="542896"/>
          <a:ext cx="8907632" cy="689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640">
                  <a:extLst>
                    <a:ext uri="{9D8B030D-6E8A-4147-A177-3AD203B41FA5}">
                      <a16:colId xmlns:a16="http://schemas.microsoft.com/office/drawing/2014/main" val="338764630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3012620627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984340914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51648783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219505540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302943312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4179019474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69171137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430835327"/>
                    </a:ext>
                  </a:extLst>
                </a:gridCol>
              </a:tblGrid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Pause</a:t>
                      </a:r>
                    </a:p>
                  </a:txBody>
                  <a:tcPr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041231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Non-Verbal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47916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Environmental Cues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625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Open-Ended Question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578115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Visual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434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Give 2 Choices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921542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Model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32967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Partial Physical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70660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Physical Prompt </a:t>
                      </a:r>
                    </a:p>
                    <a:p>
                      <a:pPr algn="ctr"/>
                      <a:r>
                        <a:rPr lang="en-CA" sz="600" dirty="0">
                          <a:latin typeface="Comic Sans MS" panose="030F0702030302020204" pitchFamily="66" charset="0"/>
                        </a:rPr>
                        <a:t>(hand-under-hand)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436326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Adult Completed </a:t>
                      </a:r>
                    </a:p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Task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95248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endParaRPr lang="en-CA" sz="1000" dirty="0">
                        <a:latin typeface="Comic Sans MS" panose="030F0702030302020204" pitchFamily="66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Get lunch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Sit at table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Open lunch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Eat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Wipe face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Wipe hands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  <a:p>
                      <a:pPr algn="ctr"/>
                      <a:r>
                        <a:rPr lang="en-CA" sz="800" dirty="0"/>
                        <a:t>Lunch away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800" dirty="0"/>
                        <a:t>Clear off table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817023"/>
                  </a:ext>
                </a:extLst>
              </a:tr>
            </a:tbl>
          </a:graphicData>
        </a:graphic>
      </p:graphicFrame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6D7DFAE-5725-4820-8CD3-38AAFD0AB2F3}"/>
              </a:ext>
            </a:extLst>
          </p:cNvPr>
          <p:cNvSpPr/>
          <p:nvPr/>
        </p:nvSpPr>
        <p:spPr>
          <a:xfrm>
            <a:off x="2167784" y="18242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FB8FCA9-3E08-4EFC-8BC3-0462DADC44CA}"/>
              </a:ext>
            </a:extLst>
          </p:cNvPr>
          <p:cNvSpPr/>
          <p:nvPr/>
        </p:nvSpPr>
        <p:spPr>
          <a:xfrm>
            <a:off x="2177309" y="245287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C01DB21-22D4-474D-88ED-632BFB43C781}"/>
              </a:ext>
            </a:extLst>
          </p:cNvPr>
          <p:cNvSpPr/>
          <p:nvPr/>
        </p:nvSpPr>
        <p:spPr>
          <a:xfrm>
            <a:off x="2177309" y="30815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C0DE040-557F-45B1-B37A-C76530E3D225}"/>
              </a:ext>
            </a:extLst>
          </p:cNvPr>
          <p:cNvSpPr/>
          <p:nvPr/>
        </p:nvSpPr>
        <p:spPr>
          <a:xfrm>
            <a:off x="2167784" y="37006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26A9F2E-DB20-4CB5-AF0A-94A3A5ACD3B5}"/>
              </a:ext>
            </a:extLst>
          </p:cNvPr>
          <p:cNvSpPr/>
          <p:nvPr/>
        </p:nvSpPr>
        <p:spPr>
          <a:xfrm>
            <a:off x="2177309" y="43293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3E8C143-0B11-49A4-8B8A-9E60D11983B7}"/>
              </a:ext>
            </a:extLst>
          </p:cNvPr>
          <p:cNvSpPr/>
          <p:nvPr/>
        </p:nvSpPr>
        <p:spPr>
          <a:xfrm>
            <a:off x="2177309" y="49579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39F8DD1-31FF-474D-9B4B-44C736C2787E}"/>
              </a:ext>
            </a:extLst>
          </p:cNvPr>
          <p:cNvSpPr/>
          <p:nvPr/>
        </p:nvSpPr>
        <p:spPr>
          <a:xfrm>
            <a:off x="2177309" y="55866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650297C-FCE0-42F0-B5AC-4518AD240A3E}"/>
              </a:ext>
            </a:extLst>
          </p:cNvPr>
          <p:cNvSpPr/>
          <p:nvPr/>
        </p:nvSpPr>
        <p:spPr>
          <a:xfrm>
            <a:off x="2177309" y="62152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4D45B4-0CF6-468B-AC22-679C4AE94B8E}"/>
              </a:ext>
            </a:extLst>
          </p:cNvPr>
          <p:cNvSpPr/>
          <p:nvPr/>
        </p:nvSpPr>
        <p:spPr>
          <a:xfrm>
            <a:off x="2177309" y="5764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046C000-9EB8-4C4B-A311-E38C8E79B480}"/>
              </a:ext>
            </a:extLst>
          </p:cNvPr>
          <p:cNvSpPr/>
          <p:nvPr/>
        </p:nvSpPr>
        <p:spPr>
          <a:xfrm>
            <a:off x="2177309" y="12051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F9EF5C7-0D8C-4051-83EC-E7207BA9041D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2570" y="6834889"/>
            <a:ext cx="426225" cy="42622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4A08596A-39BA-47D1-89DB-82219E198B41}"/>
              </a:ext>
            </a:extLst>
          </p:cNvPr>
          <p:cNvPicPr>
            <a:picLocks noChangeAspect="1"/>
          </p:cNvPicPr>
          <p:nvPr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062" y="6864777"/>
            <a:ext cx="386496" cy="38649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5BB4F8FF-DD35-4811-A045-3FE06D1F9C43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553" y="6847231"/>
            <a:ext cx="426911" cy="426911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1EC539C4-E229-4BDB-8DC1-21E3B6287AB9}"/>
              </a:ext>
            </a:extLst>
          </p:cNvPr>
          <p:cNvPicPr>
            <a:picLocks noChangeAspect="1"/>
          </p:cNvPicPr>
          <p:nvPr/>
        </p:nvPicPr>
        <p:blipFill>
          <a:blip r:embed="rId1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357" y="6894653"/>
            <a:ext cx="356620" cy="35662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4699B668-897F-4904-A7F9-0DE264A8D034}"/>
              </a:ext>
            </a:extLst>
          </p:cNvPr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521" y="6871262"/>
            <a:ext cx="392283" cy="392283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95EFD31C-D81C-4771-9CE1-92E0FC6D73DF}"/>
              </a:ext>
            </a:extLst>
          </p:cNvPr>
          <p:cNvPicPr>
            <a:picLocks noChangeAspect="1"/>
          </p:cNvPicPr>
          <p:nvPr/>
        </p:nvPicPr>
        <p:blipFill>
          <a:blip r:embed="rId2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715" y="7011032"/>
            <a:ext cx="213105" cy="21310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F0FFFB36-23CC-4C41-B4DC-7E74B4300ADC}"/>
              </a:ext>
            </a:extLst>
          </p:cNvPr>
          <p:cNvPicPr>
            <a:picLocks noChangeAspect="1"/>
          </p:cNvPicPr>
          <p:nvPr/>
        </p:nvPicPr>
        <p:blipFill>
          <a:blip r:embed="rId2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409" y="7011032"/>
            <a:ext cx="225269" cy="225269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8C5AA87D-CD8C-41D5-AE31-4C1A2C24F8D3}"/>
              </a:ext>
            </a:extLst>
          </p:cNvPr>
          <p:cNvPicPr>
            <a:picLocks noChangeAspect="1"/>
          </p:cNvPicPr>
          <p:nvPr/>
        </p:nvPicPr>
        <p:blipFill>
          <a:blip r:embed="rId2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838" y="6834908"/>
            <a:ext cx="493935" cy="493935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B45AA0F4-2501-4AEE-BFC4-0AA6F41EA515}"/>
              </a:ext>
            </a:extLst>
          </p:cNvPr>
          <p:cNvPicPr>
            <a:picLocks noChangeAspect="1"/>
          </p:cNvPicPr>
          <p:nvPr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970" y="6906977"/>
            <a:ext cx="360691" cy="360691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B488A12-06B3-43BA-927F-328655DD8863}"/>
              </a:ext>
            </a:extLst>
          </p:cNvPr>
          <p:cNvPicPr>
            <a:picLocks noChangeAspect="1"/>
          </p:cNvPicPr>
          <p:nvPr/>
        </p:nvPicPr>
        <p:blipFill rotWithShape="1"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7" r="17355" b="25947"/>
          <a:stretch/>
        </p:blipFill>
        <p:spPr>
          <a:xfrm>
            <a:off x="7474366" y="6849106"/>
            <a:ext cx="392282" cy="411670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661E9917-79B4-4F79-9A20-70D4D054B482}"/>
              </a:ext>
            </a:extLst>
          </p:cNvPr>
          <p:cNvPicPr>
            <a:picLocks noChangeAspect="1"/>
          </p:cNvPicPr>
          <p:nvPr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0414" y="6840907"/>
            <a:ext cx="426911" cy="42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59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93F122E0-AEFD-40B4-9A7E-93B9AC2F27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5" t="1893" r="3226" b="1252"/>
          <a:stretch/>
        </p:blipFill>
        <p:spPr>
          <a:xfrm>
            <a:off x="2547980" y="613665"/>
            <a:ext cx="373560" cy="370319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79A1CE7-477E-450A-84FA-7372989C07E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9"/>
          <a:stretch/>
        </p:blipFill>
        <p:spPr>
          <a:xfrm>
            <a:off x="2508437" y="1227273"/>
            <a:ext cx="397895" cy="30105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6C92DAC-6D5A-4D9B-9E3F-D08CB4F3629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081" y="1808880"/>
            <a:ext cx="404804" cy="404804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D1211C1-A171-4C72-AE8A-5D0E3082DD9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196" y="2491899"/>
            <a:ext cx="254930" cy="25493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74B6BA1-11F2-4B26-99A3-00FB681ED318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61"/>
          <a:stretch/>
        </p:blipFill>
        <p:spPr>
          <a:xfrm>
            <a:off x="2497139" y="3811841"/>
            <a:ext cx="380746" cy="28532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D3538E2-3C86-4CC2-9BDD-9C3CD86DBB09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40974">
            <a:off x="2389347" y="3795584"/>
            <a:ext cx="161475" cy="16147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1176F7E-B825-475C-A00D-DC0BAFF825D8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928" y="3779518"/>
            <a:ext cx="146794" cy="146794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0B97C73-D6EE-4544-B176-685FA4053A7F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857" y="5546749"/>
            <a:ext cx="401686" cy="3802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5D77AABB-C38C-4698-B488-866DE35F19B1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7"/>
          <a:stretch/>
        </p:blipFill>
        <p:spPr>
          <a:xfrm rot="21013315" flipH="1">
            <a:off x="2364090" y="5113577"/>
            <a:ext cx="314590" cy="35524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8994238A-B629-4FD9-A976-1EF7AE6078D2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29" b="-247"/>
          <a:stretch/>
        </p:blipFill>
        <p:spPr>
          <a:xfrm rot="17262358">
            <a:off x="2642633" y="4884341"/>
            <a:ext cx="331494" cy="46207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F5DA1B6-672D-4332-84A9-72FB242C69F1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396" y="4394087"/>
            <a:ext cx="314335" cy="23962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E868203B-F5DD-476A-ABC2-801F4EAE9BC3}"/>
              </a:ext>
            </a:extLst>
          </p:cNvPr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4" t="18444" r="41632" b="56227"/>
          <a:stretch/>
        </p:blipFill>
        <p:spPr>
          <a:xfrm flipH="1">
            <a:off x="2734761" y="4496509"/>
            <a:ext cx="221941" cy="273093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5FE27E4-5B16-4E1B-9B75-3E852F1B27A6}"/>
              </a:ext>
            </a:extLst>
          </p:cNvPr>
          <p:cNvPicPr>
            <a:picLocks noChangeAspect="1"/>
          </p:cNvPicPr>
          <p:nvPr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63796">
            <a:off x="2415902" y="3113760"/>
            <a:ext cx="440184" cy="440184"/>
          </a:xfrm>
          <a:prstGeom prst="rect">
            <a:avLst/>
          </a:prstGeom>
        </p:spPr>
      </p:pic>
      <p:sp>
        <p:nvSpPr>
          <p:cNvPr id="51" name="Arrow: Up-Down 50">
            <a:extLst>
              <a:ext uri="{FF2B5EF4-FFF2-40B4-BE49-F238E27FC236}">
                <a16:creationId xmlns:a16="http://schemas.microsoft.com/office/drawing/2014/main" id="{D8C9F1F6-9754-4C96-B69A-6333CD016B47}"/>
              </a:ext>
            </a:extLst>
          </p:cNvPr>
          <p:cNvSpPr/>
          <p:nvPr/>
        </p:nvSpPr>
        <p:spPr>
          <a:xfrm>
            <a:off x="1649897" y="533400"/>
            <a:ext cx="410818" cy="6286161"/>
          </a:xfrm>
          <a:prstGeom prst="upDownArrow">
            <a:avLst>
              <a:gd name="adj1" fmla="val 52987"/>
              <a:gd name="adj2" fmla="val 78278"/>
            </a:avLst>
          </a:pr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0000">
                <a:schemeClr val="accent5">
                  <a:lumMod val="0"/>
                  <a:lumOff val="100000"/>
                </a:schemeClr>
              </a:gs>
              <a:gs pos="100000">
                <a:srgbClr val="009999"/>
              </a:gs>
            </a:gsLst>
            <a:lin ang="5400000" scaled="1"/>
            <a:tileRect/>
          </a:gradFill>
          <a:ln w="19050"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480EA76-52AA-4F48-9C82-DE695FB18CA3}"/>
              </a:ext>
            </a:extLst>
          </p:cNvPr>
          <p:cNvSpPr txBox="1"/>
          <p:nvPr/>
        </p:nvSpPr>
        <p:spPr>
          <a:xfrm>
            <a:off x="1387920" y="798157"/>
            <a:ext cx="948287" cy="63727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Least</a:t>
            </a:r>
          </a:p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Invasive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89B0605-550A-42D8-8043-AB07F2AD8848}"/>
              </a:ext>
            </a:extLst>
          </p:cNvPr>
          <p:cNvSpPr txBox="1"/>
          <p:nvPr/>
        </p:nvSpPr>
        <p:spPr>
          <a:xfrm>
            <a:off x="1454595" y="6085291"/>
            <a:ext cx="779864" cy="4393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2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Most Invasive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C6505C-12E4-4028-9F0A-6A83796A0ED8}"/>
              </a:ext>
            </a:extLst>
          </p:cNvPr>
          <p:cNvSpPr txBox="1"/>
          <p:nvPr/>
        </p:nvSpPr>
        <p:spPr>
          <a:xfrm>
            <a:off x="3295074" y="230783"/>
            <a:ext cx="7763864" cy="3145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CA" sz="1600" b="1" dirty="0">
                <a:latin typeface="CLCSecondGrader" panose="02000603000000000000" pitchFamily="2" charset="0"/>
                <a:ea typeface="CLCSecondGrader" panose="02000603000000000000" pitchFamily="2" charset="0"/>
              </a:rPr>
              <a:t>Core Words</a:t>
            </a:r>
          </a:p>
        </p:txBody>
      </p:sp>
      <p:graphicFrame>
        <p:nvGraphicFramePr>
          <p:cNvPr id="54" name="Table 54">
            <a:extLst>
              <a:ext uri="{FF2B5EF4-FFF2-40B4-BE49-F238E27FC236}">
                <a16:creationId xmlns:a16="http://schemas.microsoft.com/office/drawing/2014/main" id="{D8D0066C-562C-4DE2-B290-1BC8A509D8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041959"/>
              </p:ext>
            </p:extLst>
          </p:nvPr>
        </p:nvGraphicFramePr>
        <p:xfrm>
          <a:off x="2151306" y="542896"/>
          <a:ext cx="8892213" cy="68961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640">
                  <a:extLst>
                    <a:ext uri="{9D8B030D-6E8A-4147-A177-3AD203B41FA5}">
                      <a16:colId xmlns:a16="http://schemas.microsoft.com/office/drawing/2014/main" val="338764630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3012620627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984340914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516487832"/>
                    </a:ext>
                  </a:extLst>
                </a:gridCol>
                <a:gridCol w="957580">
                  <a:extLst>
                    <a:ext uri="{9D8B030D-6E8A-4147-A177-3AD203B41FA5}">
                      <a16:colId xmlns:a16="http://schemas.microsoft.com/office/drawing/2014/main" val="2219505540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302943312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4179019474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691711372"/>
                    </a:ext>
                  </a:extLst>
                </a:gridCol>
                <a:gridCol w="972999">
                  <a:extLst>
                    <a:ext uri="{9D8B030D-6E8A-4147-A177-3AD203B41FA5}">
                      <a16:colId xmlns:a16="http://schemas.microsoft.com/office/drawing/2014/main" val="2430835327"/>
                    </a:ext>
                  </a:extLst>
                </a:gridCol>
              </a:tblGrid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Pause</a:t>
                      </a:r>
                    </a:p>
                  </a:txBody>
                  <a:tcPr anchor="b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041231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Non-Verbal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47916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Environmental Cues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714625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Open-Ended Question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578115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Visual Prompt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434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Give 2 Choices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9921542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Model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329679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Partial Physical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870660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Physical Prompt </a:t>
                      </a:r>
                    </a:p>
                    <a:p>
                      <a:pPr algn="ctr"/>
                      <a:r>
                        <a:rPr lang="en-CA" sz="600" dirty="0">
                          <a:latin typeface="Comic Sans MS" panose="030F0702030302020204" pitchFamily="66" charset="0"/>
                        </a:rPr>
                        <a:t>(hand-under-hand)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436326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Adult Completed </a:t>
                      </a:r>
                    </a:p>
                    <a:p>
                      <a:pPr algn="ctr"/>
                      <a:r>
                        <a:rPr lang="en-CA" sz="1000" dirty="0">
                          <a:latin typeface="Comic Sans MS" panose="030F0702030302020204" pitchFamily="66" charset="0"/>
                        </a:rPr>
                        <a:t>Task</a:t>
                      </a: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sz="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5952484"/>
                  </a:ext>
                </a:extLst>
              </a:tr>
              <a:tr h="626921">
                <a:tc>
                  <a:txBody>
                    <a:bodyPr/>
                    <a:lstStyle/>
                    <a:p>
                      <a:pPr algn="ctr"/>
                      <a:endParaRPr lang="en-CA" sz="1000" dirty="0">
                        <a:latin typeface="Comic Sans MS" panose="030F0702030302020204" pitchFamily="66" charset="0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800" dirty="0"/>
                    </a:p>
                  </a:txBody>
                  <a:tcPr anchor="b">
                    <a:lnL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817023"/>
                  </a:ext>
                </a:extLst>
              </a:tr>
            </a:tbl>
          </a:graphicData>
        </a:graphic>
      </p:graphicFrame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76D7DFAE-5725-4820-8CD3-38AAFD0AB2F3}"/>
              </a:ext>
            </a:extLst>
          </p:cNvPr>
          <p:cNvSpPr/>
          <p:nvPr/>
        </p:nvSpPr>
        <p:spPr>
          <a:xfrm>
            <a:off x="2167784" y="18242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DFB8FCA9-3E08-4EFC-8BC3-0462DADC44CA}"/>
              </a:ext>
            </a:extLst>
          </p:cNvPr>
          <p:cNvSpPr/>
          <p:nvPr/>
        </p:nvSpPr>
        <p:spPr>
          <a:xfrm>
            <a:off x="2177309" y="245287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FC01DB21-22D4-474D-88ED-632BFB43C781}"/>
              </a:ext>
            </a:extLst>
          </p:cNvPr>
          <p:cNvSpPr/>
          <p:nvPr/>
        </p:nvSpPr>
        <p:spPr>
          <a:xfrm>
            <a:off x="2177309" y="3081529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3C0DE040-557F-45B1-B37A-C76530E3D225}"/>
              </a:ext>
            </a:extLst>
          </p:cNvPr>
          <p:cNvSpPr/>
          <p:nvPr/>
        </p:nvSpPr>
        <p:spPr>
          <a:xfrm>
            <a:off x="2167784" y="37006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66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E26A9F2E-DB20-4CB5-AF0A-94A3A5ACD3B5}"/>
              </a:ext>
            </a:extLst>
          </p:cNvPr>
          <p:cNvSpPr/>
          <p:nvPr/>
        </p:nvSpPr>
        <p:spPr>
          <a:xfrm>
            <a:off x="2177309" y="43293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03E8C143-0B11-49A4-8B8A-9E60D11983B7}"/>
              </a:ext>
            </a:extLst>
          </p:cNvPr>
          <p:cNvSpPr/>
          <p:nvPr/>
        </p:nvSpPr>
        <p:spPr>
          <a:xfrm>
            <a:off x="2177309" y="49579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339F8DD1-31FF-474D-9B4B-44C736C2787E}"/>
              </a:ext>
            </a:extLst>
          </p:cNvPr>
          <p:cNvSpPr/>
          <p:nvPr/>
        </p:nvSpPr>
        <p:spPr>
          <a:xfrm>
            <a:off x="2177309" y="55866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5650297C-FCE0-42F0-B5AC-4518AD240A3E}"/>
              </a:ext>
            </a:extLst>
          </p:cNvPr>
          <p:cNvSpPr/>
          <p:nvPr/>
        </p:nvSpPr>
        <p:spPr>
          <a:xfrm>
            <a:off x="2177309" y="62152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4D45B4-0CF6-468B-AC22-679C4AE94B8E}"/>
              </a:ext>
            </a:extLst>
          </p:cNvPr>
          <p:cNvSpPr/>
          <p:nvPr/>
        </p:nvSpPr>
        <p:spPr>
          <a:xfrm>
            <a:off x="2177309" y="57645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E046C000-9EB8-4C4B-A311-E38C8E79B480}"/>
              </a:ext>
            </a:extLst>
          </p:cNvPr>
          <p:cNvSpPr/>
          <p:nvPr/>
        </p:nvSpPr>
        <p:spPr>
          <a:xfrm>
            <a:off x="2177309" y="1205104"/>
            <a:ext cx="1055508" cy="568860"/>
          </a:xfrm>
          <a:prstGeom prst="roundRect">
            <a:avLst>
              <a:gd name="adj" fmla="val 12020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73C7DD-7F3A-424B-B52E-26859284923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7559" y="6834646"/>
            <a:ext cx="778182" cy="72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9C6B5AC-1749-AF45-B2D9-3998044A241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5635" y="6815978"/>
            <a:ext cx="754951" cy="720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C40A354-300B-FD4E-A27B-45C50542EA3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821" y="6828637"/>
            <a:ext cx="785455" cy="720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3A3050E-F56D-514F-8218-A8EED21E693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441" y="6831697"/>
            <a:ext cx="741818" cy="72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A5BC56B-DD7C-2045-AB6B-BEB2B13C8DF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916" y="6823047"/>
            <a:ext cx="770909" cy="720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5E0DF05-0A06-1949-A8D4-17206556DF86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5074" y="6819560"/>
            <a:ext cx="809071" cy="720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4F23B70-5DB3-9B43-BEF1-01F84FC03FCE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121" y="6819560"/>
            <a:ext cx="756363" cy="720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BE208EB-CD27-8847-8DAB-7E7E2F5C010B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843" y="6823047"/>
            <a:ext cx="794227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822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0E19422-7F54-48F4-9E0C-01660EEC25C9}" vid="{3F67533B-B386-4A62-806E-FB589CD1AA8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979C0079CD1346BDBA0C6FF7269308" ma:contentTypeVersion="13" ma:contentTypeDescription="Create a new document." ma:contentTypeScope="" ma:versionID="cd2851f974d7b797f539aa8848b9e534">
  <xsd:schema xmlns:xsd="http://www.w3.org/2001/XMLSchema" xmlns:xs="http://www.w3.org/2001/XMLSchema" xmlns:p="http://schemas.microsoft.com/office/2006/metadata/properties" xmlns:ns3="193dd4ef-cf4a-4a4f-a3fc-8773525c767f" xmlns:ns4="1bb881c7-22da-46a1-935d-ed36cf62fe67" targetNamespace="http://schemas.microsoft.com/office/2006/metadata/properties" ma:root="true" ma:fieldsID="238bfd9f4695bfe4de8ecd57db0091a7" ns3:_="" ns4:_="">
    <xsd:import namespace="193dd4ef-cf4a-4a4f-a3fc-8773525c767f"/>
    <xsd:import namespace="1bb881c7-22da-46a1-935d-ed36cf62fe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3dd4ef-cf4a-4a4f-a3fc-8773525c7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881c7-22da-46a1-935d-ed36cf62f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D75081-ACDC-4829-BD08-C5A3DB0997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8ADE4A-648F-447B-8DE8-F90ACE9B91A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1bb881c7-22da-46a1-935d-ed36cf62fe67"/>
    <ds:schemaRef ds:uri="193dd4ef-cf4a-4a4f-a3fc-8773525c767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E4BD59A-E776-469A-A8AB-292E0269F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3dd4ef-cf4a-4a4f-a3fc-8773525c767f"/>
    <ds:schemaRef ds:uri="1bb881c7-22da-46a1-935d-ed36cf62f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Letter Size</Template>
  <TotalTime>21621</TotalTime>
  <Words>231</Words>
  <Application>Microsoft Macintosh PowerPoint</Application>
  <PresentationFormat>Custom</PresentationFormat>
  <Paragraphs>117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CLCSecondGrader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Melville</dc:creator>
  <cp:lastModifiedBy>White, Jennifer B</cp:lastModifiedBy>
  <cp:revision>41</cp:revision>
  <cp:lastPrinted>2019-10-24T04:02:00Z</cp:lastPrinted>
  <dcterms:created xsi:type="dcterms:W3CDTF">2019-10-24T01:54:30Z</dcterms:created>
  <dcterms:modified xsi:type="dcterms:W3CDTF">2023-02-16T03:47:43Z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0x010100CF979C0079CD1346BDBA0C6FF7269308</vt:lpwstr>
  </property>
</Properties>
</file>